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855" r:id="rId2"/>
    <p:sldId id="913" r:id="rId3"/>
    <p:sldId id="914" r:id="rId4"/>
    <p:sldId id="267" r:id="rId5"/>
    <p:sldId id="631" r:id="rId6"/>
    <p:sldId id="916" r:id="rId7"/>
    <p:sldId id="732" r:id="rId8"/>
    <p:sldId id="589" r:id="rId9"/>
    <p:sldId id="288" r:id="rId10"/>
    <p:sldId id="776" r:id="rId11"/>
    <p:sldId id="917" r:id="rId12"/>
    <p:sldId id="918" r:id="rId13"/>
    <p:sldId id="919" r:id="rId14"/>
    <p:sldId id="765" r:id="rId15"/>
    <p:sldId id="766" r:id="rId16"/>
    <p:sldId id="503" r:id="rId17"/>
    <p:sldId id="792" r:id="rId18"/>
    <p:sldId id="846" r:id="rId19"/>
    <p:sldId id="689" r:id="rId20"/>
    <p:sldId id="690" r:id="rId21"/>
    <p:sldId id="901" r:id="rId22"/>
    <p:sldId id="931" r:id="rId23"/>
    <p:sldId id="932" r:id="rId24"/>
    <p:sldId id="933" r:id="rId25"/>
    <p:sldId id="934" r:id="rId26"/>
    <p:sldId id="829" r:id="rId27"/>
    <p:sldId id="683" r:id="rId28"/>
    <p:sldId id="817" r:id="rId29"/>
    <p:sldId id="509" r:id="rId30"/>
    <p:sldId id="510" r:id="rId31"/>
    <p:sldId id="511" r:id="rId32"/>
    <p:sldId id="882" r:id="rId33"/>
    <p:sldId id="794" r:id="rId34"/>
    <p:sldId id="937" r:id="rId35"/>
    <p:sldId id="938" r:id="rId36"/>
    <p:sldId id="939" r:id="rId37"/>
    <p:sldId id="940" r:id="rId38"/>
    <p:sldId id="836" r:id="rId39"/>
    <p:sldId id="721" r:id="rId40"/>
    <p:sldId id="727" r:id="rId41"/>
    <p:sldId id="525" r:id="rId42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74">
          <p15:clr>
            <a:srgbClr val="A4A3A4"/>
          </p15:clr>
        </p15:guide>
        <p15:guide id="2" pos="10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52" autoAdjust="0"/>
    <p:restoredTop sz="94611" autoAdjust="0"/>
  </p:normalViewPr>
  <p:slideViewPr>
    <p:cSldViewPr snapToGrid="0" snapToObjects="1" showGuides="1">
      <p:cViewPr>
        <p:scale>
          <a:sx n="108" d="100"/>
          <a:sy n="108" d="100"/>
        </p:scale>
        <p:origin x="248" y="496"/>
      </p:cViewPr>
      <p:guideLst>
        <p:guide orient="horz" pos="474"/>
        <p:guide pos="10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5B71FE-764D-0345-B32F-6B8C878B0AE6}" type="datetimeFigureOut">
              <a:rPr lang="it-IT" smtClean="0"/>
              <a:t>20/11/2017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03C12-601D-E34D-A3DF-50E896A6AE48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41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46C39C-8C5F-C64D-AD8A-B3F1E880D0E1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1259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3325E7-E034-BC48-86CA-D7C34E0AE6DB}" type="slidenum">
              <a:rPr lang="it-IT"/>
              <a:pPr>
                <a:defRPr/>
              </a:pPr>
              <a:t>11</a:t>
            </a:fld>
            <a:endParaRPr lang="it-IT"/>
          </a:p>
        </p:txBody>
      </p:sp>
      <p:sp>
        <p:nvSpPr>
          <p:cNvPr id="19763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763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5E36D1-CE9B-124A-A89E-53B72AAEEE2D}" type="slidenum">
              <a:rPr lang="it-IT"/>
              <a:pPr>
                <a:defRPr/>
              </a:pPr>
              <a:t>12</a:t>
            </a:fld>
            <a:endParaRPr lang="it-IT"/>
          </a:p>
        </p:txBody>
      </p:sp>
      <p:sp>
        <p:nvSpPr>
          <p:cNvPr id="19783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783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C134E5-978C-2F4C-8F4F-0ECE4F4DE63E}" type="slidenum">
              <a:rPr lang="it-IT"/>
              <a:pPr>
                <a:defRPr/>
              </a:pPr>
              <a:t>13</a:t>
            </a:fld>
            <a:endParaRPr lang="it-IT"/>
          </a:p>
        </p:txBody>
      </p:sp>
      <p:sp>
        <p:nvSpPr>
          <p:cNvPr id="19804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8041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A6E48B-BFB2-1940-A4EE-22463624840C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15216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482600" y="762000"/>
            <a:ext cx="5892800" cy="44196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2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56388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44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E1CEEFE-218D-104E-BF9C-5A5A8FDB80E6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15196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196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6E1018-3F71-D044-9492-464DFD536AA0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1832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482600" y="762000"/>
            <a:ext cx="5892800" cy="44196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32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56388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6BFC3D-20DA-694E-9D72-E201E3DDCB31}" type="slidenum">
              <a:rPr lang="it-IT"/>
              <a:pPr>
                <a:defRPr/>
              </a:pPr>
              <a:t>18</a:t>
            </a:fld>
            <a:endParaRPr lang="it-IT"/>
          </a:p>
        </p:txBody>
      </p:sp>
      <p:sp>
        <p:nvSpPr>
          <p:cNvPr id="539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39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BC34FC8-D7C8-354C-8C62-9C2903DEA645}" type="slidenum">
              <a:rPr lang="it-IT"/>
              <a:pPr>
                <a:defRPr/>
              </a:pPr>
              <a:t>19</a:t>
            </a:fld>
            <a:endParaRPr lang="it-IT"/>
          </a:p>
        </p:txBody>
      </p:sp>
      <p:sp>
        <p:nvSpPr>
          <p:cNvPr id="1900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00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2019BE-2C67-C24D-AB2E-15F5DCB92C45}" type="slidenum">
              <a:rPr lang="it-IT"/>
              <a:pPr>
                <a:defRPr/>
              </a:pPr>
              <a:t>20</a:t>
            </a:fld>
            <a:endParaRPr lang="it-IT"/>
          </a:p>
        </p:txBody>
      </p:sp>
      <p:sp>
        <p:nvSpPr>
          <p:cNvPr id="1901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01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5A4194-3E35-2D42-A72C-1A7D7FCD9733}" type="slidenum">
              <a:rPr lang="en-US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826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826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6E1018-3F71-D044-9492-464DFD536AA0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1832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482600" y="762000"/>
            <a:ext cx="5892800" cy="44196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32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56388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6898207-B97B-CE47-BDF5-085EB153F91B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95027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482600" y="762000"/>
            <a:ext cx="5892800" cy="44196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0275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56388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A72A3F-D686-FD40-82E4-1950CF316DB8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72089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089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261BA4-5AA1-8842-BD40-C4E0AD82EAA3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7229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29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B87C80-969B-6244-888C-88E372B742BC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7249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49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82E60AE3-E4C8-5843-9F79-E518FAD2A698}" type="slidenum">
              <a:rPr lang="en-US" sz="1200"/>
              <a:pPr>
                <a:defRPr/>
              </a:pPr>
              <a:t>26</a:t>
            </a:fld>
            <a:endParaRPr lang="en-US" sz="1200"/>
          </a:p>
        </p:txBody>
      </p:sp>
      <p:sp>
        <p:nvSpPr>
          <p:cNvPr id="62566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482600" y="762000"/>
            <a:ext cx="5892800" cy="44196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56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56388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C30CE6-8321-244E-98AA-0C87A3581D0C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20254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254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5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>
              <a:defRPr/>
            </a:pPr>
            <a:fld id="{82E60AE3-E4C8-5843-9F79-E518FAD2A698}" type="slidenum">
              <a:rPr lang="en-US" sz="1200"/>
              <a:pPr>
                <a:defRPr/>
              </a:pPr>
              <a:t>28</a:t>
            </a:fld>
            <a:endParaRPr lang="en-US" sz="1200"/>
          </a:p>
        </p:txBody>
      </p:sp>
      <p:sp>
        <p:nvSpPr>
          <p:cNvPr id="62566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482600" y="762000"/>
            <a:ext cx="5892800" cy="4419600"/>
          </a:xfrm>
          <a:solidFill>
            <a:srgbClr val="FFFFFF"/>
          </a:solidFill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2566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56388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A6EDAE-35C0-0542-A408-B25F038D5FBB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19179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179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58F498-8DA7-D64A-9B33-F3BCDDB757ED}" type="slidenum">
              <a:rPr lang="en-US"/>
              <a:pPr>
                <a:defRPr/>
              </a:pPr>
              <a:t>30</a:t>
            </a:fld>
            <a:endParaRPr lang="en-US"/>
          </a:p>
        </p:txBody>
      </p:sp>
      <p:sp>
        <p:nvSpPr>
          <p:cNvPr id="10158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58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76515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AE78B5F-062C-A640-8CFB-F135F1850E41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10178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178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6E1018-3F71-D044-9492-464DFD536AA0}" type="slidenum">
              <a:rPr lang="en-US"/>
              <a:pPr>
                <a:defRPr/>
              </a:pPr>
              <a:t>32</a:t>
            </a:fld>
            <a:endParaRPr lang="en-US"/>
          </a:p>
        </p:txBody>
      </p:sp>
      <p:sp>
        <p:nvSpPr>
          <p:cNvPr id="1832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482600" y="762000"/>
            <a:ext cx="5892800" cy="44196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32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56388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E56DA3-827A-DC4D-A019-FCC38093A9D6}" type="slidenum">
              <a:rPr lang="it-IT"/>
              <a:pPr>
                <a:defRPr/>
              </a:pPr>
              <a:t>33</a:t>
            </a:fld>
            <a:endParaRPr lang="it-IT"/>
          </a:p>
        </p:txBody>
      </p:sp>
      <p:sp>
        <p:nvSpPr>
          <p:cNvPr id="15032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482600" y="762000"/>
            <a:ext cx="5892800" cy="44196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0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56388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432DB3-26C1-0545-972A-CFC0D85289CC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15216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482600" y="762000"/>
            <a:ext cx="5892800" cy="44196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2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56388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36E1018-3F71-D044-9492-464DFD536AA0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1832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482600" y="762000"/>
            <a:ext cx="5892800" cy="44196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32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56388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AF04C1-E14C-BD4B-B9C9-ECC45DEB27D5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14888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482600" y="762000"/>
            <a:ext cx="5892800" cy="44196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48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56388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432DB3-26C1-0545-972A-CFC0D85289CC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15216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482600" y="762000"/>
            <a:ext cx="5892800" cy="44196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2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56388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2A73575-95BB-9143-AA1A-6A2463516430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15626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482600" y="762000"/>
            <a:ext cx="5892800" cy="44196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62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56388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432DB3-26C1-0545-972A-CFC0D85289CC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15216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482600" y="762000"/>
            <a:ext cx="5892800" cy="44196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2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56388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393E2B-03EE-1845-A4F7-8F4A53B809CF}" type="slidenum">
              <a:rPr lang="it-IT"/>
              <a:pPr/>
              <a:t>8</a:t>
            </a:fld>
            <a:endParaRPr lang="it-IT"/>
          </a:p>
        </p:txBody>
      </p:sp>
      <p:sp>
        <p:nvSpPr>
          <p:cNvPr id="1861634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86163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6A0A1B1-2662-FD41-A0FD-B9BD95EF079B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170393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482600" y="762000"/>
            <a:ext cx="5892800" cy="4419600"/>
          </a:xfrm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03939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56388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54A606-DF7E-D745-9AA0-EFA70CE94BD2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12185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18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805C-C11B-DE46-AE91-93DC2EA6F342}" type="datetimeFigureOut">
              <a:rPr lang="it-IT" smtClean="0"/>
              <a:t>20/11/2017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05A4A-17DB-574B-A64A-0E68F156FAF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7150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805C-C11B-DE46-AE91-93DC2EA6F342}" type="datetimeFigureOut">
              <a:rPr lang="it-IT" smtClean="0"/>
              <a:t>20/11/2017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05A4A-17DB-574B-A64A-0E68F156FAF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764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805C-C11B-DE46-AE91-93DC2EA6F342}" type="datetimeFigureOut">
              <a:rPr lang="it-IT" smtClean="0"/>
              <a:t>20/11/2017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05A4A-17DB-574B-A64A-0E68F156FAF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647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805C-C11B-DE46-AE91-93DC2EA6F342}" type="datetimeFigureOut">
              <a:rPr lang="it-IT" smtClean="0"/>
              <a:t>20/11/2017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05A4A-17DB-574B-A64A-0E68F156FAF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1008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805C-C11B-DE46-AE91-93DC2EA6F342}" type="datetimeFigureOut">
              <a:rPr lang="it-IT" smtClean="0"/>
              <a:t>20/11/2017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05A4A-17DB-574B-A64A-0E68F156FAF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7562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805C-C11B-DE46-AE91-93DC2EA6F342}" type="datetimeFigureOut">
              <a:rPr lang="it-IT" smtClean="0"/>
              <a:t>20/11/2017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05A4A-17DB-574B-A64A-0E68F156FAF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9228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805C-C11B-DE46-AE91-93DC2EA6F342}" type="datetimeFigureOut">
              <a:rPr lang="it-IT" smtClean="0"/>
              <a:t>20/11/2017</a:t>
            </a:fld>
            <a:endParaRPr lang="en-GB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05A4A-17DB-574B-A64A-0E68F156FAF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012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805C-C11B-DE46-AE91-93DC2EA6F342}" type="datetimeFigureOut">
              <a:rPr lang="it-IT" smtClean="0"/>
              <a:t>20/11/2017</a:t>
            </a:fld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05A4A-17DB-574B-A64A-0E68F156FAF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7327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805C-C11B-DE46-AE91-93DC2EA6F342}" type="datetimeFigureOut">
              <a:rPr lang="it-IT" smtClean="0"/>
              <a:t>20/11/2017</a:t>
            </a:fld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05A4A-17DB-574B-A64A-0E68F156FAF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258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805C-C11B-DE46-AE91-93DC2EA6F342}" type="datetimeFigureOut">
              <a:rPr lang="it-IT" smtClean="0"/>
              <a:t>20/11/2017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05A4A-17DB-574B-A64A-0E68F156FAF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330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805C-C11B-DE46-AE91-93DC2EA6F342}" type="datetimeFigureOut">
              <a:rPr lang="it-IT" smtClean="0"/>
              <a:t>20/11/2017</a:t>
            </a:fld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05A4A-17DB-574B-A64A-0E68F156FAF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7072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GB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3805C-C11B-DE46-AE91-93DC2EA6F342}" type="datetimeFigureOut">
              <a:rPr lang="it-IT" smtClean="0"/>
              <a:t>20/11/2017</a:t>
            </a:fld>
            <a:endParaRPr lang="en-GB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05A4A-17DB-574B-A64A-0E68F156FAF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697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846137"/>
            <a:ext cx="8229600" cy="1587821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Palatino"/>
                <a:cs typeface="Palatino"/>
              </a:rPr>
              <a:t>I</a:t>
            </a:r>
            <a:r>
              <a:rPr lang="en-US" sz="3200" dirty="0" smtClean="0">
                <a:latin typeface="Palatino"/>
                <a:cs typeface="Palatino"/>
              </a:rPr>
              <a:t>l </a:t>
            </a:r>
            <a:r>
              <a:rPr lang="en-US" sz="3200" dirty="0" err="1" smtClean="0">
                <a:latin typeface="Palatino"/>
                <a:cs typeface="Palatino"/>
              </a:rPr>
              <a:t>meccanismo</a:t>
            </a:r>
            <a:r>
              <a:rPr lang="en-US" sz="3200" dirty="0" smtClean="0">
                <a:latin typeface="Palatino"/>
                <a:cs typeface="Palatino"/>
              </a:rPr>
              <a:t> </a:t>
            </a:r>
            <a:r>
              <a:rPr lang="en-US" sz="3200" dirty="0" err="1" smtClean="0">
                <a:latin typeface="Palatino"/>
                <a:cs typeface="Palatino"/>
              </a:rPr>
              <a:t>specchio</a:t>
            </a:r>
            <a:endParaRPr lang="en-US" sz="3200" dirty="0">
              <a:latin typeface="Palatino"/>
              <a:cs typeface="Palatino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433958"/>
            <a:ext cx="8115024" cy="3740316"/>
          </a:xfrm>
        </p:spPr>
        <p:txBody>
          <a:bodyPr/>
          <a:lstStyle/>
          <a:p>
            <a:endParaRPr lang="en-US" dirty="0" smtClean="0"/>
          </a:p>
          <a:p>
            <a:pPr marL="0" indent="0" algn="ctr">
              <a:buNone/>
            </a:pPr>
            <a:r>
              <a:rPr lang="en-US" sz="2400" dirty="0" err="1" smtClean="0">
                <a:latin typeface="Palatino"/>
                <a:cs typeface="Palatino"/>
              </a:rPr>
              <a:t>Università</a:t>
            </a:r>
            <a:r>
              <a:rPr lang="en-US" sz="2400" dirty="0" smtClean="0">
                <a:latin typeface="Palatino"/>
                <a:cs typeface="Palatino"/>
              </a:rPr>
              <a:t> di </a:t>
            </a:r>
            <a:r>
              <a:rPr lang="en-US" sz="2400" dirty="0" err="1" smtClean="0">
                <a:latin typeface="Palatino"/>
                <a:cs typeface="Palatino"/>
              </a:rPr>
              <a:t>Genova</a:t>
            </a:r>
            <a:r>
              <a:rPr lang="en-US" sz="2400" dirty="0" smtClean="0">
                <a:latin typeface="Palatino"/>
                <a:cs typeface="Palatino"/>
              </a:rPr>
              <a:t> </a:t>
            </a:r>
          </a:p>
          <a:p>
            <a:pPr marL="0" indent="0" algn="ctr">
              <a:buNone/>
            </a:pPr>
            <a:endParaRPr lang="en-US" sz="2400" dirty="0" smtClean="0">
              <a:latin typeface="Palatino"/>
              <a:cs typeface="Palatino"/>
            </a:endParaRPr>
          </a:p>
          <a:p>
            <a:pPr marL="0" indent="0" algn="ctr">
              <a:buNone/>
            </a:pPr>
            <a:r>
              <a:rPr lang="en-US" sz="2400" i="1" dirty="0" err="1" smtClean="0">
                <a:latin typeface="Palatino"/>
                <a:cs typeface="Palatino"/>
              </a:rPr>
              <a:t>Inaugurazione</a:t>
            </a:r>
            <a:r>
              <a:rPr lang="en-US" sz="2400" i="1" dirty="0" smtClean="0">
                <a:latin typeface="Palatino"/>
                <a:cs typeface="Palatino"/>
              </a:rPr>
              <a:t> anno </a:t>
            </a:r>
            <a:r>
              <a:rPr lang="en-US" sz="2400" i="1" dirty="0" err="1" smtClean="0">
                <a:latin typeface="Palatino"/>
                <a:cs typeface="Palatino"/>
              </a:rPr>
              <a:t>accademico</a:t>
            </a:r>
            <a:r>
              <a:rPr lang="en-US" sz="2400" i="1" dirty="0" smtClean="0">
                <a:latin typeface="Palatino"/>
                <a:cs typeface="Palatino"/>
              </a:rPr>
              <a:t> 2017-2018</a:t>
            </a:r>
          </a:p>
          <a:p>
            <a:pPr marL="0" indent="0" algn="ctr">
              <a:buNone/>
            </a:pPr>
            <a:endParaRPr lang="en-US" sz="2400" i="1" dirty="0" smtClean="0">
              <a:latin typeface="Palatino"/>
              <a:cs typeface="Palatino"/>
            </a:endParaRPr>
          </a:p>
          <a:p>
            <a:pPr marL="0" indent="0" algn="ctr">
              <a:buNone/>
            </a:pPr>
            <a:r>
              <a:rPr lang="en-US" sz="2400" dirty="0" err="1" smtClean="0">
                <a:latin typeface="Palatino"/>
                <a:cs typeface="Palatino"/>
              </a:rPr>
              <a:t>Genova</a:t>
            </a:r>
            <a:r>
              <a:rPr lang="en-US" sz="2400" dirty="0" smtClean="0">
                <a:latin typeface="Palatino"/>
                <a:cs typeface="Palatino"/>
              </a:rPr>
              <a:t>, 11 </a:t>
            </a:r>
            <a:r>
              <a:rPr lang="en-US" sz="2400" dirty="0" err="1" smtClean="0">
                <a:latin typeface="Palatino"/>
                <a:cs typeface="Palatino"/>
              </a:rPr>
              <a:t>novembre</a:t>
            </a:r>
            <a:r>
              <a:rPr lang="en-US" sz="2400" dirty="0" smtClean="0">
                <a:latin typeface="Palatino"/>
                <a:cs typeface="Palatino"/>
              </a:rPr>
              <a:t> 2017</a:t>
            </a:r>
            <a:endParaRPr lang="en-US" sz="2400" dirty="0"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15112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017" name="Group 2"/>
          <p:cNvGrpSpPr>
            <a:grpSpLocks/>
          </p:cNvGrpSpPr>
          <p:nvPr/>
        </p:nvGrpSpPr>
        <p:grpSpPr bwMode="auto">
          <a:xfrm>
            <a:off x="533400" y="1311275"/>
            <a:ext cx="8475663" cy="3708400"/>
            <a:chOff x="336" y="650"/>
            <a:chExt cx="5339" cy="2336"/>
          </a:xfrm>
        </p:grpSpPr>
        <p:sp>
          <p:nvSpPr>
            <p:cNvPr id="1217539" name="Text Box 3"/>
            <p:cNvSpPr txBox="1">
              <a:spLocks noChangeArrowheads="1"/>
            </p:cNvSpPr>
            <p:nvPr/>
          </p:nvSpPr>
          <p:spPr bwMode="auto">
            <a:xfrm>
              <a:off x="336" y="650"/>
              <a:ext cx="5184" cy="17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>
                <a:lnSpc>
                  <a:spcPct val="125000"/>
                </a:lnSpc>
                <a:defRPr/>
              </a:pPr>
              <a:r>
                <a:rPr lang="ja-JP" altLang="en-US" sz="2400" dirty="0">
                  <a:latin typeface="Arial"/>
                </a:rPr>
                <a:t>“</a:t>
              </a:r>
              <a:r>
                <a:rPr lang="en-US" sz="2400" dirty="0">
                  <a:latin typeface="Times New Roman" charset="0"/>
                </a:rPr>
                <a:t>A mere visual perception, without involvement of the motor system would only provide a description of the visible aspects of the movements of the agent, but it would not give precise information about the </a:t>
              </a:r>
              <a:r>
                <a:rPr lang="en-GB" sz="2400" dirty="0" err="1" smtClean="0">
                  <a:latin typeface="Times New Roman" charset="0"/>
                </a:rPr>
                <a:t>intrisic</a:t>
              </a:r>
              <a:r>
                <a:rPr lang="en-GB" sz="2400" dirty="0" smtClean="0">
                  <a:latin typeface="Times New Roman" charset="0"/>
                </a:rPr>
                <a:t> </a:t>
              </a:r>
              <a:r>
                <a:rPr lang="en-US" sz="2400" dirty="0" smtClean="0">
                  <a:latin typeface="Times New Roman" charset="0"/>
                </a:rPr>
                <a:t>components </a:t>
              </a:r>
              <a:r>
                <a:rPr lang="en-US" sz="2400" dirty="0">
                  <a:latin typeface="Times New Roman" charset="0"/>
                </a:rPr>
                <a:t>of the observed action which are critical for understanding what the action is about, what is its goal, and how to reproduce it</a:t>
              </a:r>
              <a:r>
                <a:rPr lang="ja-JP" altLang="en-US" sz="2400" dirty="0">
                  <a:latin typeface="Arial"/>
                </a:rPr>
                <a:t>”</a:t>
              </a:r>
              <a:r>
                <a:rPr lang="en-US" sz="2400" dirty="0">
                  <a:latin typeface="Times New Roman" charset="0"/>
                </a:rPr>
                <a:t>.</a:t>
              </a:r>
            </a:p>
          </p:txBody>
        </p:sp>
        <p:sp>
          <p:nvSpPr>
            <p:cNvPr id="1217540" name="Text Box 4"/>
            <p:cNvSpPr txBox="1">
              <a:spLocks noChangeArrowheads="1"/>
            </p:cNvSpPr>
            <p:nvPr/>
          </p:nvSpPr>
          <p:spPr bwMode="auto">
            <a:xfrm>
              <a:off x="2617" y="2736"/>
              <a:ext cx="305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en-US" sz="2000">
                  <a:latin typeface="Times New Roman" charset="0"/>
                </a:rPr>
                <a:t>from M. Jeannerod, </a:t>
              </a:r>
              <a:r>
                <a:rPr lang="en-US" sz="2000" i="1">
                  <a:latin typeface="Times New Roman" charset="0"/>
                </a:rPr>
                <a:t>Action from within </a:t>
              </a:r>
              <a:r>
                <a:rPr lang="en-US" sz="2000">
                  <a:latin typeface="Times New Roman" charset="0"/>
                </a:rPr>
                <a:t>, 2004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5429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 descr="12055 - Tears a sheet of paper - Full vis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763"/>
            <a:ext cx="70104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31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2" descr="12055 - Tears a sheet of paper - Only sound action obscu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0"/>
            <a:ext cx="6956425" cy="679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05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 descr="1205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0"/>
            <a:ext cx="6989763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2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6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541338" y="2413000"/>
            <a:ext cx="10040938" cy="16764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latin typeface="Times New Roman" charset="0"/>
                <a:cs typeface="+mj-cs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Times New Roman" charset="0"/>
                <a:cs typeface="+mj-cs"/>
              </a:rPr>
            </a:br>
            <a:r>
              <a:rPr lang="en-US" dirty="0" smtClean="0">
                <a:solidFill>
                  <a:schemeClr val="tx1"/>
                </a:solidFill>
                <a:latin typeface="Times New Roman" charset="0"/>
                <a:cs typeface="+mj-cs"/>
              </a:rPr>
              <a:t> Brain imaging techniques</a:t>
            </a:r>
          </a:p>
        </p:txBody>
      </p:sp>
      <p:sp>
        <p:nvSpPr>
          <p:cNvPr id="15206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b="1" smtClean="0">
              <a:latin typeface="Palatino" charset="0"/>
              <a:cs typeface="+mn-cs"/>
            </a:endParaRPr>
          </a:p>
          <a:p>
            <a:pPr>
              <a:defRPr/>
            </a:pPr>
            <a:r>
              <a:rPr lang="en-US" smtClean="0"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808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87" t="15312" r="10938" b="69687"/>
          <a:stretch>
            <a:fillRect/>
          </a:stretch>
        </p:blipFill>
        <p:spPr bwMode="auto">
          <a:xfrm>
            <a:off x="76200" y="76200"/>
            <a:ext cx="89154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60418" name="Text Box 3"/>
          <p:cNvSpPr txBox="1">
            <a:spLocks noChangeArrowheads="1"/>
          </p:cNvSpPr>
          <p:nvPr/>
        </p:nvSpPr>
        <p:spPr bwMode="auto">
          <a:xfrm>
            <a:off x="2514600" y="825500"/>
            <a:ext cx="3429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l">
              <a:spcBef>
                <a:spcPct val="50000"/>
              </a:spcBef>
            </a:pPr>
            <a:endParaRPr lang="it-IT">
              <a:latin typeface="Arial" charset="0"/>
            </a:endParaRPr>
          </a:p>
        </p:txBody>
      </p:sp>
      <p:pic>
        <p:nvPicPr>
          <p:cNvPr id="5734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8" t="28751" r="36874" b="50694"/>
          <a:stretch>
            <a:fillRect/>
          </a:stretch>
        </p:blipFill>
        <p:spPr bwMode="auto">
          <a:xfrm>
            <a:off x="2057400" y="2389188"/>
            <a:ext cx="5181600" cy="210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260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Immagine 3" descr="Nelissen_sep09_action_figs-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3" b="5219"/>
          <a:stretch>
            <a:fillRect/>
          </a:stretch>
        </p:blipFill>
        <p:spPr bwMode="auto">
          <a:xfrm>
            <a:off x="914400" y="128588"/>
            <a:ext cx="7315200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9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9100" y="2413000"/>
            <a:ext cx="8534400" cy="16764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latin typeface="Times New Roman" charset="0"/>
                <a:cs typeface="+mj-cs"/>
              </a:rPr>
              <a:t> </a:t>
            </a:r>
            <a:r>
              <a:rPr lang="it-IT" smtClean="0">
                <a:latin typeface="Times New Roman" charset="0"/>
              </a:rPr>
              <a:t>Brain </a:t>
            </a:r>
            <a:r>
              <a:rPr lang="it-IT" dirty="0" err="1" smtClean="0">
                <a:latin typeface="Times New Roman" charset="0"/>
              </a:rPr>
              <a:t>imaging</a:t>
            </a:r>
            <a:r>
              <a:rPr lang="it-IT" dirty="0" smtClean="0">
                <a:solidFill>
                  <a:schemeClr val="tx1"/>
                </a:solidFill>
                <a:latin typeface="Times New Roman" charset="0"/>
                <a:cs typeface="+mj-cs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Times New Roman" charset="0"/>
                <a:cs typeface="+mj-cs"/>
              </a:rPr>
              <a:t>experiments</a:t>
            </a:r>
            <a:r>
              <a:rPr lang="it-IT" dirty="0" smtClean="0">
                <a:solidFill>
                  <a:schemeClr val="tx1"/>
                </a:solidFill>
                <a:latin typeface="Times New Roman" charset="0"/>
                <a:cs typeface="+mj-cs"/>
              </a:rPr>
              <a:t> in </a:t>
            </a:r>
            <a:r>
              <a:rPr lang="it-IT" dirty="0" err="1" smtClean="0">
                <a:solidFill>
                  <a:schemeClr val="tx1"/>
                </a:solidFill>
                <a:latin typeface="Times New Roman" charset="0"/>
                <a:cs typeface="+mj-cs"/>
              </a:rPr>
              <a:t>humans</a:t>
            </a:r>
            <a:endParaRPr lang="en-US" dirty="0" smtClean="0">
              <a:solidFill>
                <a:schemeClr val="tx1"/>
              </a:solidFill>
              <a:latin typeface="Times New Roman" charset="0"/>
              <a:cs typeface="+mj-cs"/>
            </a:endParaRPr>
          </a:p>
        </p:txBody>
      </p:sp>
      <p:sp>
        <p:nvSpPr>
          <p:cNvPr id="183193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b="1" smtClean="0">
              <a:latin typeface="Palatino" charset="0"/>
              <a:cs typeface="+mn-cs"/>
            </a:endParaRPr>
          </a:p>
          <a:p>
            <a:pPr>
              <a:defRPr/>
            </a:pPr>
            <a:r>
              <a:rPr lang="en-US" smtClean="0"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990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cervello cop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" y="628650"/>
            <a:ext cx="7524750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6905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5" name="Immagine 3" descr="fig-1.jp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400" y="63500"/>
            <a:ext cx="3671888" cy="671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834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28-10-0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300" y="260350"/>
            <a:ext cx="6184900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57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3" name="Immagine 1" descr="fig-2.jpg"/>
          <p:cNvPicPr preferRelativeResize="0"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76200"/>
            <a:ext cx="2616200" cy="671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2244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9100" y="2413000"/>
            <a:ext cx="8534400" cy="16764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latin typeface="Times New Roman" charset="0"/>
                <a:cs typeface="+mj-cs"/>
              </a:rPr>
              <a:t> </a:t>
            </a:r>
            <a:r>
              <a:rPr lang="en-AU" dirty="0" smtClean="0">
                <a:latin typeface="Times New Roman" charset="0"/>
              </a:rPr>
              <a:t>Tool use and </a:t>
            </a:r>
            <a:r>
              <a:rPr lang="en-AU" dirty="0" err="1" smtClean="0">
                <a:latin typeface="Times New Roman" charset="0"/>
              </a:rPr>
              <a:t>ideomotor</a:t>
            </a:r>
            <a:r>
              <a:rPr lang="en-AU" dirty="0" smtClean="0">
                <a:latin typeface="Times New Roman" charset="0"/>
              </a:rPr>
              <a:t> apraxia</a:t>
            </a:r>
            <a:endParaRPr lang="en-AU" dirty="0" smtClean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183193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endParaRPr lang="en-US" dirty="0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b="1" smtClean="0">
              <a:latin typeface="Palatino" charset="0"/>
              <a:cs typeface="+mn-cs"/>
            </a:endParaRPr>
          </a:p>
          <a:p>
            <a:pPr>
              <a:defRPr/>
            </a:pPr>
            <a:r>
              <a:rPr lang="en-US" dirty="0" smtClean="0"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981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2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438400"/>
            <a:ext cx="7772400" cy="16764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latin typeface="Times New Roman" charset="0"/>
              </a:rPr>
              <a:t>Which are the actions that we understand </a:t>
            </a:r>
            <a:r>
              <a:rPr lang="en-US" dirty="0">
                <a:solidFill>
                  <a:schemeClr val="tx1"/>
                </a:solidFill>
                <a:latin typeface="Times New Roman" charset="0"/>
              </a:rPr>
              <a:t>using the mirror mechanism ?</a:t>
            </a:r>
          </a:p>
        </p:txBody>
      </p:sp>
      <p:sp>
        <p:nvSpPr>
          <p:cNvPr id="9492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 b="1">
              <a:latin typeface="Palatino" charset="0"/>
            </a:endParaRPr>
          </a:p>
          <a:p>
            <a:pPr>
              <a:defRPr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9433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446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2779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1079500"/>
            <a:ext cx="5399087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98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3" y="1079500"/>
            <a:ext cx="5399087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30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9100" y="2413000"/>
            <a:ext cx="8534400" cy="16764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latin typeface="Times New Roman" charset="0"/>
                <a:cs typeface="+mj-cs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Times New Roman" charset="0"/>
                <a:cs typeface="+mj-cs"/>
              </a:rPr>
            </a:br>
            <a:endParaRPr lang="en-US" dirty="0" smtClean="0">
              <a:solidFill>
                <a:schemeClr val="tx1"/>
              </a:solidFill>
              <a:latin typeface="Times New Roman" charset="0"/>
              <a:cs typeface="+mj-cs"/>
            </a:endParaRPr>
          </a:p>
        </p:txBody>
      </p:sp>
      <p:sp>
        <p:nvSpPr>
          <p:cNvPr id="2096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568450"/>
            <a:ext cx="6400800" cy="4070350"/>
          </a:xfrm>
        </p:spPr>
        <p:txBody>
          <a:bodyPr/>
          <a:lstStyle/>
          <a:p>
            <a:pPr>
              <a:defRPr/>
            </a:pPr>
            <a:endParaRPr lang="en-US" dirty="0" smtClean="0">
              <a:cs typeface="+mn-cs"/>
            </a:endParaRPr>
          </a:p>
          <a:p>
            <a:pPr>
              <a:defRPr/>
            </a:pPr>
            <a:r>
              <a:rPr lang="en-US" dirty="0" smtClean="0">
                <a:cs typeface="+mn-cs"/>
              </a:rPr>
              <a:t> </a:t>
            </a:r>
          </a:p>
          <a:p>
            <a:pPr>
              <a:defRPr/>
            </a:pPr>
            <a:endParaRPr lang="en-US" sz="3600" dirty="0">
              <a:cs typeface="+mn-cs"/>
            </a:endParaRPr>
          </a:p>
          <a:p>
            <a:pPr>
              <a:defRPr/>
            </a:pPr>
            <a:r>
              <a:rPr lang="en-US" sz="4400" dirty="0" smtClean="0">
                <a:solidFill>
                  <a:schemeClr val="tx1"/>
                </a:solidFill>
                <a:latin typeface="Palatino"/>
                <a:cs typeface="Palatino"/>
              </a:rPr>
              <a:t>The insula</a:t>
            </a:r>
            <a:endParaRPr lang="en-US" sz="4400" dirty="0" smtClean="0">
              <a:solidFill>
                <a:srgbClr val="000000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38002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Immagine 1" descr="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0"/>
            <a:ext cx="4454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1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9100" y="2413000"/>
            <a:ext cx="8534400" cy="16764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latin typeface="Times New Roman" charset="0"/>
                <a:cs typeface="+mj-cs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Times New Roman" charset="0"/>
                <a:cs typeface="+mj-cs"/>
              </a:rPr>
            </a:br>
            <a:endParaRPr lang="en-US" dirty="0" smtClean="0">
              <a:solidFill>
                <a:schemeClr val="tx1"/>
              </a:solidFill>
              <a:latin typeface="Times New Roman" charset="0"/>
              <a:cs typeface="+mj-cs"/>
            </a:endParaRPr>
          </a:p>
        </p:txBody>
      </p:sp>
      <p:sp>
        <p:nvSpPr>
          <p:cNvPr id="20961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1568450"/>
            <a:ext cx="6400800" cy="4070350"/>
          </a:xfrm>
        </p:spPr>
        <p:txBody>
          <a:bodyPr/>
          <a:lstStyle/>
          <a:p>
            <a:pPr>
              <a:defRPr/>
            </a:pPr>
            <a:endParaRPr lang="en-US" dirty="0" smtClean="0">
              <a:cs typeface="+mn-cs"/>
            </a:endParaRPr>
          </a:p>
          <a:p>
            <a:pPr>
              <a:defRPr/>
            </a:pPr>
            <a:r>
              <a:rPr lang="en-US" dirty="0" smtClean="0">
                <a:cs typeface="+mn-cs"/>
              </a:rPr>
              <a:t> </a:t>
            </a:r>
          </a:p>
          <a:p>
            <a:pPr>
              <a:defRPr/>
            </a:pPr>
            <a:r>
              <a:rPr lang="en-US" sz="4400" dirty="0" smtClean="0">
                <a:solidFill>
                  <a:schemeClr val="tx1"/>
                </a:solidFill>
                <a:latin typeface="Palatino"/>
                <a:cs typeface="Palatino"/>
              </a:rPr>
              <a:t>Disgust in humans</a:t>
            </a:r>
            <a:endParaRPr lang="en-US" sz="4400" dirty="0" smtClean="0">
              <a:solidFill>
                <a:srgbClr val="000000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99613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2" descr="fi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403225"/>
            <a:ext cx="75120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6931" name="Text Box 3"/>
          <p:cNvSpPr txBox="1">
            <a:spLocks noChangeArrowheads="1"/>
          </p:cNvSpPr>
          <p:nvPr/>
        </p:nvSpPr>
        <p:spPr bwMode="auto">
          <a:xfrm>
            <a:off x="6811963" y="6553200"/>
            <a:ext cx="23383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it-IT" sz="1400" b="1">
                <a:solidFill>
                  <a:schemeClr val="bg1"/>
                </a:solidFill>
                <a:latin typeface="Arial" charset="0"/>
              </a:rPr>
              <a:t>Wicker et al. Neuron 2003</a:t>
            </a:r>
            <a:endParaRPr lang="it-IT" sz="140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47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DEL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193675"/>
            <a:ext cx="7369175" cy="647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1863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 descr="fi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88" y="-1588"/>
            <a:ext cx="751205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4787" name="Text Box 3"/>
          <p:cNvSpPr txBox="1">
            <a:spLocks noChangeArrowheads="1"/>
          </p:cNvSpPr>
          <p:nvPr/>
        </p:nvSpPr>
        <p:spPr bwMode="auto">
          <a:xfrm>
            <a:off x="6811963" y="6553200"/>
            <a:ext cx="23383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400" b="1">
                <a:solidFill>
                  <a:schemeClr val="bg1"/>
                </a:solidFill>
                <a:latin typeface="Arial" charset="0"/>
              </a:rPr>
              <a:t>Wicker et al. Neuron 2003</a:t>
            </a:r>
            <a:endParaRPr lang="en-US" sz="140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749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2" descr="fig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" y="852488"/>
            <a:ext cx="9007475" cy="515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1823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9100" y="2413000"/>
            <a:ext cx="8534400" cy="16764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latin typeface="Times New Roman" charset="0"/>
                <a:cs typeface="+mj-cs"/>
              </a:rPr>
              <a:t> </a:t>
            </a:r>
            <a:r>
              <a:rPr lang="it-IT" dirty="0" smtClean="0">
                <a:solidFill>
                  <a:schemeClr val="tx1"/>
                </a:solidFill>
                <a:latin typeface="Times New Roman" charset="0"/>
                <a:cs typeface="+mj-cs"/>
              </a:rPr>
              <a:t>Stereo-EEG</a:t>
            </a:r>
            <a:endParaRPr lang="en-US" dirty="0" smtClean="0">
              <a:solidFill>
                <a:schemeClr val="tx1"/>
              </a:solidFill>
              <a:latin typeface="Times New Roman" charset="0"/>
              <a:cs typeface="+mj-cs"/>
            </a:endParaRPr>
          </a:p>
        </p:txBody>
      </p:sp>
      <p:sp>
        <p:nvSpPr>
          <p:cNvPr id="183193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b="1" smtClean="0">
              <a:latin typeface="Palatino" charset="0"/>
              <a:cs typeface="+mn-cs"/>
            </a:endParaRPr>
          </a:p>
          <a:p>
            <a:pPr>
              <a:defRPr/>
            </a:pPr>
            <a:r>
              <a:rPr lang="en-US" smtClean="0"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8642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2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44538" y="565150"/>
            <a:ext cx="7739062" cy="5665788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it-IT" sz="400" dirty="0">
                <a:latin typeface="Times New Roman" charset="0"/>
              </a:rPr>
              <a:t>		</a:t>
            </a:r>
          </a:p>
          <a:p>
            <a:pPr>
              <a:spcBef>
                <a:spcPct val="0"/>
              </a:spcBef>
              <a:defRPr/>
            </a:pPr>
            <a:endParaRPr lang="it-IT" sz="1000" dirty="0" smtClean="0">
              <a:latin typeface="Palatino" charset="0"/>
            </a:endParaRPr>
          </a:p>
          <a:p>
            <a:pPr>
              <a:spcBef>
                <a:spcPct val="0"/>
              </a:spcBef>
              <a:defRPr/>
            </a:pPr>
            <a:endParaRPr lang="it-IT" sz="4000" dirty="0">
              <a:latin typeface="Palatino" charset="0"/>
            </a:endParaRPr>
          </a:p>
          <a:p>
            <a:pPr>
              <a:spcBef>
                <a:spcPct val="0"/>
              </a:spcBef>
              <a:defRPr/>
            </a:pPr>
            <a:r>
              <a:rPr lang="en-GB" sz="4000" dirty="0" smtClean="0">
                <a:solidFill>
                  <a:srgbClr val="000000"/>
                </a:solidFill>
                <a:latin typeface="Palatino" charset="0"/>
              </a:rPr>
              <a:t>Intracortical recordings </a:t>
            </a:r>
          </a:p>
          <a:p>
            <a:pPr>
              <a:spcBef>
                <a:spcPct val="0"/>
              </a:spcBef>
              <a:defRPr/>
            </a:pPr>
            <a:r>
              <a:rPr lang="en-GB" sz="4000" dirty="0" smtClean="0">
                <a:solidFill>
                  <a:srgbClr val="000000"/>
                </a:solidFill>
                <a:latin typeface="Palatino" charset="0"/>
              </a:rPr>
              <a:t>in humans</a:t>
            </a:r>
          </a:p>
          <a:p>
            <a:pPr>
              <a:spcBef>
                <a:spcPct val="0"/>
              </a:spcBef>
              <a:defRPr/>
            </a:pPr>
            <a:endParaRPr lang="it-IT" sz="1000" dirty="0">
              <a:solidFill>
                <a:srgbClr val="000000"/>
              </a:solidFill>
              <a:latin typeface="Palatino" charset="0"/>
            </a:endParaRPr>
          </a:p>
          <a:p>
            <a:pPr>
              <a:spcBef>
                <a:spcPct val="0"/>
              </a:spcBef>
              <a:defRPr/>
            </a:pPr>
            <a:endParaRPr lang="it-IT" sz="1000" dirty="0" smtClean="0">
              <a:solidFill>
                <a:srgbClr val="000000"/>
              </a:solidFill>
              <a:latin typeface="Palatino" charset="0"/>
            </a:endParaRPr>
          </a:p>
          <a:p>
            <a:pPr>
              <a:spcBef>
                <a:spcPct val="0"/>
              </a:spcBef>
              <a:defRPr/>
            </a:pPr>
            <a:endParaRPr lang="it-IT" sz="1000" dirty="0">
              <a:solidFill>
                <a:srgbClr val="000000"/>
              </a:solidFill>
              <a:latin typeface="Palatino" charset="0"/>
            </a:endParaRPr>
          </a:p>
          <a:p>
            <a:pPr>
              <a:spcBef>
                <a:spcPct val="0"/>
              </a:spcBef>
              <a:defRPr/>
            </a:pPr>
            <a:endParaRPr lang="it-IT" sz="1000" dirty="0" smtClean="0">
              <a:solidFill>
                <a:srgbClr val="000000"/>
              </a:solidFill>
              <a:latin typeface="Palatino" charset="0"/>
            </a:endParaRPr>
          </a:p>
          <a:p>
            <a:pPr>
              <a:spcBef>
                <a:spcPct val="0"/>
              </a:spcBef>
              <a:defRPr/>
            </a:pPr>
            <a:endParaRPr lang="it-IT" sz="1000" dirty="0">
              <a:solidFill>
                <a:srgbClr val="000000"/>
              </a:solidFill>
              <a:latin typeface="Palatino" charset="0"/>
            </a:endParaRPr>
          </a:p>
          <a:p>
            <a:pPr>
              <a:spcBef>
                <a:spcPct val="0"/>
              </a:spcBef>
              <a:defRPr/>
            </a:pPr>
            <a:endParaRPr lang="it-IT" sz="1000" dirty="0" smtClean="0">
              <a:solidFill>
                <a:srgbClr val="000000"/>
              </a:solidFill>
              <a:latin typeface="Palatino" charset="0"/>
            </a:endParaRPr>
          </a:p>
          <a:p>
            <a:pPr>
              <a:spcBef>
                <a:spcPct val="0"/>
              </a:spcBef>
              <a:defRPr/>
            </a:pPr>
            <a:endParaRPr lang="it-IT" sz="1000" dirty="0">
              <a:solidFill>
                <a:srgbClr val="000000"/>
              </a:solidFill>
              <a:latin typeface="Palatino" charset="0"/>
            </a:endParaRPr>
          </a:p>
          <a:p>
            <a:pPr algn="l">
              <a:spcBef>
                <a:spcPct val="0"/>
              </a:spcBef>
              <a:defRPr/>
            </a:pPr>
            <a:r>
              <a:rPr lang="it-IT" sz="2000" dirty="0" smtClean="0">
                <a:solidFill>
                  <a:srgbClr val="000000"/>
                </a:solidFill>
                <a:latin typeface="Palatino" charset="0"/>
              </a:rPr>
              <a:t>Pietro </a:t>
            </a:r>
            <a:r>
              <a:rPr lang="it-IT" sz="2000" dirty="0" err="1" smtClean="0">
                <a:solidFill>
                  <a:srgbClr val="000000"/>
                </a:solidFill>
                <a:latin typeface="Palatino" charset="0"/>
              </a:rPr>
              <a:t>Avanzini</a:t>
            </a:r>
            <a:r>
              <a:rPr lang="it-IT" sz="2000" dirty="0" smtClean="0">
                <a:solidFill>
                  <a:srgbClr val="000000"/>
                </a:solidFill>
                <a:latin typeface="Palatino" charset="0"/>
              </a:rPr>
              <a:t>				Giacomo Rizzolatti</a:t>
            </a:r>
          </a:p>
          <a:p>
            <a:pPr algn="l">
              <a:spcBef>
                <a:spcPct val="0"/>
              </a:spcBef>
              <a:defRPr/>
            </a:pPr>
            <a:endParaRPr lang="it-IT" sz="2000" dirty="0" smtClean="0">
              <a:solidFill>
                <a:srgbClr val="000000"/>
              </a:solidFill>
              <a:latin typeface="Palatino" charset="0"/>
            </a:endParaRPr>
          </a:p>
          <a:p>
            <a:pPr algn="l">
              <a:spcBef>
                <a:spcPct val="0"/>
              </a:spcBef>
              <a:defRPr/>
            </a:pPr>
            <a:r>
              <a:rPr lang="it-IT" sz="2000" dirty="0" smtClean="0">
                <a:solidFill>
                  <a:srgbClr val="000000"/>
                </a:solidFill>
                <a:latin typeface="Palatino" charset="0"/>
              </a:rPr>
              <a:t>Fausto </a:t>
            </a:r>
            <a:r>
              <a:rPr lang="it-IT" sz="2000" dirty="0" err="1">
                <a:solidFill>
                  <a:srgbClr val="000000"/>
                </a:solidFill>
                <a:latin typeface="Palatino" charset="0"/>
              </a:rPr>
              <a:t>Caruana</a:t>
            </a:r>
            <a:r>
              <a:rPr lang="it-IT" sz="2000" dirty="0">
                <a:solidFill>
                  <a:srgbClr val="000000"/>
                </a:solidFill>
                <a:latin typeface="Palatino" charset="0"/>
              </a:rPr>
              <a:t> </a:t>
            </a:r>
            <a:r>
              <a:rPr lang="it-IT" sz="2000" dirty="0" smtClean="0">
                <a:solidFill>
                  <a:srgbClr val="000000"/>
                </a:solidFill>
                <a:latin typeface="Palatino" charset="0"/>
              </a:rPr>
              <a:t>				Ivana Sartori</a:t>
            </a:r>
          </a:p>
          <a:p>
            <a:pPr algn="l">
              <a:spcBef>
                <a:spcPct val="0"/>
              </a:spcBef>
              <a:defRPr/>
            </a:pPr>
            <a:endParaRPr lang="it-IT" sz="2000" dirty="0">
              <a:solidFill>
                <a:srgbClr val="000000"/>
              </a:solidFill>
              <a:latin typeface="Palatino" charset="0"/>
            </a:endParaRPr>
          </a:p>
          <a:p>
            <a:pPr algn="l">
              <a:spcBef>
                <a:spcPct val="0"/>
              </a:spcBef>
              <a:defRPr/>
            </a:pPr>
            <a:r>
              <a:rPr lang="it-IT" sz="2000" dirty="0" err="1" smtClean="0">
                <a:solidFill>
                  <a:srgbClr val="000000"/>
                </a:solidFill>
                <a:latin typeface="Palatino" charset="0"/>
              </a:rPr>
              <a:t>Guy</a:t>
            </a:r>
            <a:r>
              <a:rPr lang="it-IT" sz="2000" dirty="0" smtClean="0">
                <a:solidFill>
                  <a:srgbClr val="000000"/>
                </a:solidFill>
                <a:latin typeface="Palatino" charset="0"/>
              </a:rPr>
              <a:t> </a:t>
            </a:r>
            <a:r>
              <a:rPr lang="it-IT" sz="2000" dirty="0">
                <a:solidFill>
                  <a:srgbClr val="000000"/>
                </a:solidFill>
                <a:latin typeface="Palatino" charset="0"/>
              </a:rPr>
              <a:t>A. </a:t>
            </a:r>
            <a:r>
              <a:rPr lang="it-IT" sz="2000" dirty="0" smtClean="0">
                <a:solidFill>
                  <a:srgbClr val="000000"/>
                </a:solidFill>
                <a:latin typeface="Palatino" charset="0"/>
              </a:rPr>
              <a:t>Orban 				Giorgio Lo Russo</a:t>
            </a:r>
          </a:p>
          <a:p>
            <a:pPr algn="l">
              <a:spcBef>
                <a:spcPct val="0"/>
              </a:spcBef>
              <a:defRPr/>
            </a:pPr>
            <a:endParaRPr lang="it-IT" sz="2000" dirty="0">
              <a:solidFill>
                <a:srgbClr val="000000"/>
              </a:solidFill>
              <a:latin typeface="Palatino" charset="0"/>
            </a:endParaRPr>
          </a:p>
          <a:p>
            <a:pPr algn="l">
              <a:spcBef>
                <a:spcPct val="0"/>
              </a:spcBef>
              <a:defRPr/>
            </a:pPr>
            <a:r>
              <a:rPr lang="it-IT" sz="2600" dirty="0">
                <a:solidFill>
                  <a:srgbClr val="000000"/>
                </a:solidFill>
                <a:latin typeface="Palatino" charset="0"/>
              </a:rPr>
              <a:t>		</a:t>
            </a:r>
            <a:endParaRPr lang="it-IT" sz="2600" dirty="0">
              <a:latin typeface="Palatino" charset="0"/>
            </a:endParaRPr>
          </a:p>
          <a:p>
            <a:pPr algn="l">
              <a:spcBef>
                <a:spcPct val="0"/>
              </a:spcBef>
              <a:defRPr/>
            </a:pPr>
            <a:endParaRPr lang="it-IT" sz="1000" dirty="0">
              <a:latin typeface="Palatino" charset="0"/>
            </a:endParaRPr>
          </a:p>
          <a:p>
            <a:pPr>
              <a:spcBef>
                <a:spcPct val="0"/>
              </a:spcBef>
              <a:defRPr/>
            </a:pPr>
            <a:r>
              <a:rPr lang="it-IT" sz="900" dirty="0">
                <a:latin typeface="Palatino" charset="0"/>
              </a:rPr>
              <a:t>,</a:t>
            </a:r>
          </a:p>
          <a:p>
            <a:pPr>
              <a:spcBef>
                <a:spcPct val="0"/>
              </a:spcBef>
              <a:defRPr/>
            </a:pPr>
            <a:endParaRPr lang="it-IT" sz="900" baseline="30000" dirty="0">
              <a:solidFill>
                <a:srgbClr val="000000"/>
              </a:solidFill>
              <a:latin typeface="Palatino" charset="0"/>
            </a:endParaRPr>
          </a:p>
          <a:p>
            <a:pPr algn="l">
              <a:defRPr/>
            </a:pPr>
            <a:endParaRPr lang="it-IT" sz="800" dirty="0">
              <a:latin typeface="Palatino" charset="0"/>
            </a:endParaRPr>
          </a:p>
          <a:p>
            <a:pPr algn="l">
              <a:defRPr/>
            </a:pPr>
            <a:r>
              <a:rPr lang="it-IT" sz="400" dirty="0">
                <a:latin typeface="Palatino" charset="0"/>
              </a:rPr>
              <a:t>		      	</a:t>
            </a:r>
          </a:p>
          <a:p>
            <a:pPr algn="l">
              <a:defRPr/>
            </a:pPr>
            <a:endParaRPr lang="it-IT" sz="400" dirty="0">
              <a:latin typeface="Palatino" charset="0"/>
            </a:endParaRPr>
          </a:p>
          <a:p>
            <a:pPr algn="l">
              <a:defRPr/>
            </a:pPr>
            <a:r>
              <a:rPr lang="it-IT" sz="400" b="1" dirty="0">
                <a:latin typeface="Times New Roman" charset="0"/>
              </a:rPr>
              <a:t>			</a:t>
            </a:r>
            <a:endParaRPr lang="it-IT" sz="400" dirty="0">
              <a:latin typeface="Times New Roman" charset="0"/>
            </a:endParaRPr>
          </a:p>
          <a:p>
            <a:pPr algn="l">
              <a:defRPr/>
            </a:pPr>
            <a:endParaRPr lang="it-IT" sz="400" b="1" dirty="0">
              <a:latin typeface="Times New Roman" charset="0"/>
            </a:endParaRPr>
          </a:p>
          <a:p>
            <a:pPr algn="l">
              <a:defRPr/>
            </a:pPr>
            <a:r>
              <a:rPr lang="it-IT" sz="400" dirty="0">
                <a:latin typeface="Times New Roman" charset="0"/>
              </a:rPr>
              <a:t>	</a:t>
            </a:r>
          </a:p>
          <a:p>
            <a:pPr algn="l">
              <a:defRPr/>
            </a:pPr>
            <a:endParaRPr lang="it-IT" sz="400" b="1" dirty="0">
              <a:latin typeface="Times New Roman" charset="0"/>
            </a:endParaRPr>
          </a:p>
          <a:p>
            <a:pPr algn="l">
              <a:defRPr/>
            </a:pPr>
            <a:endParaRPr lang="it-IT" sz="400" dirty="0">
              <a:latin typeface="Times New Roman" charset="0"/>
            </a:endParaRPr>
          </a:p>
          <a:p>
            <a:pPr algn="l">
              <a:defRPr/>
            </a:pPr>
            <a:r>
              <a:rPr lang="it-IT" sz="400" dirty="0">
                <a:latin typeface="Times New Roman" charset="0"/>
              </a:rPr>
              <a:t>					 </a:t>
            </a:r>
          </a:p>
        </p:txBody>
      </p:sp>
    </p:spTree>
    <p:extLst>
      <p:ext uri="{BB962C8B-B14F-4D97-AF65-F5344CB8AC3E}">
        <p14:creationId xmlns:p14="http://schemas.microsoft.com/office/powerpoint/2010/main" val="351131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6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416480"/>
            <a:ext cx="9144000" cy="1947981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Times New Roman" charset="0"/>
              </a:rPr>
              <a:t>La </a:t>
            </a:r>
            <a:r>
              <a:rPr lang="en-US" dirty="0" err="1" smtClean="0">
                <a:latin typeface="Times New Roman" charset="0"/>
              </a:rPr>
              <a:t>quarta</a:t>
            </a:r>
            <a:r>
              <a:rPr lang="en-US" dirty="0" smtClean="0">
                <a:latin typeface="Times New Roman" charset="0"/>
              </a:rPr>
              <a:t> </a:t>
            </a:r>
            <a:r>
              <a:rPr lang="en-US" dirty="0" err="1" smtClean="0">
                <a:latin typeface="Times New Roman" charset="0"/>
              </a:rPr>
              <a:t>dimensione</a:t>
            </a:r>
            <a:endParaRPr lang="en-US" dirty="0" smtClean="0">
              <a:solidFill>
                <a:schemeClr val="tx1"/>
              </a:solidFill>
              <a:latin typeface="Times New Roman" charset="0"/>
              <a:cs typeface="+mj-cs"/>
            </a:endParaRPr>
          </a:p>
        </p:txBody>
      </p:sp>
      <p:sp>
        <p:nvSpPr>
          <p:cNvPr id="15206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b="1" smtClean="0">
              <a:latin typeface="Palatino" charset="0"/>
              <a:cs typeface="+mn-cs"/>
            </a:endParaRPr>
          </a:p>
          <a:p>
            <a:pPr>
              <a:defRPr/>
            </a:pPr>
            <a:r>
              <a:rPr lang="en-US" smtClean="0"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212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Immagine 4" descr="pipp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00" y="139700"/>
            <a:ext cx="8369300" cy="671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/>
          <p:cNvSpPr>
            <a:spLocks noGrp="1"/>
          </p:cNvSpPr>
          <p:nvPr>
            <p:ph type="title"/>
          </p:nvPr>
        </p:nvSpPr>
        <p:spPr>
          <a:xfrm>
            <a:off x="457200" y="4445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it-IT" dirty="0" smtClean="0">
                <a:solidFill>
                  <a:schemeClr val="bg1"/>
                </a:solidFill>
              </a:rPr>
              <a:t/>
            </a:r>
            <a:br>
              <a:rPr lang="it-IT" dirty="0" smtClean="0">
                <a:solidFill>
                  <a:schemeClr val="bg1"/>
                </a:solidFill>
              </a:rPr>
            </a:br>
            <a:r>
              <a:rPr lang="it-IT" dirty="0" err="1">
                <a:solidFill>
                  <a:schemeClr val="bg1"/>
                </a:solidFill>
              </a:rPr>
              <a:t>N</a:t>
            </a:r>
            <a:r>
              <a:rPr lang="it-IT" dirty="0" err="1" smtClean="0">
                <a:solidFill>
                  <a:schemeClr val="bg1"/>
                </a:solidFill>
              </a:rPr>
              <a:t>euroimaging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map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51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it-IT" dirty="0" err="1" smtClean="0">
                <a:solidFill>
                  <a:schemeClr val="bg1"/>
                </a:solidFill>
              </a:rPr>
              <a:t>Median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nerve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stimulation</a:t>
            </a:r>
            <a:endParaRPr lang="it-IT" dirty="0">
              <a:solidFill>
                <a:schemeClr val="bg1"/>
              </a:solidFill>
            </a:endParaRPr>
          </a:p>
        </p:txBody>
      </p:sp>
      <p:pic>
        <p:nvPicPr>
          <p:cNvPr id="8194" name="Picture 2" descr="C:\Users\Pietro\Documents\Niguarda\Mediano2015\Paper\Figure4submission_3\Figure2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16"/>
          <a:stretch/>
        </p:blipFill>
        <p:spPr bwMode="auto">
          <a:xfrm>
            <a:off x="3847461" y="1124744"/>
            <a:ext cx="5261043" cy="3960440"/>
          </a:xfrm>
          <a:prstGeom prst="round2DiagRect">
            <a:avLst>
              <a:gd name="adj1" fmla="val 47063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Pietro\Documents\Niguarda\Mediano2015\Paper\Figure4submission_3\Figure2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6" t="-439" b="439"/>
          <a:stretch/>
        </p:blipFill>
        <p:spPr bwMode="auto">
          <a:xfrm>
            <a:off x="107504" y="3006655"/>
            <a:ext cx="5049268" cy="3801019"/>
          </a:xfrm>
          <a:prstGeom prst="roundRect">
            <a:avLst>
              <a:gd name="adj" fmla="val 29556"/>
            </a:avLst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251520" y="6140301"/>
            <a:ext cx="423210" cy="66161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329890" y="2626410"/>
            <a:ext cx="1859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Right </a:t>
            </a:r>
            <a:r>
              <a:rPr lang="it-IT" dirty="0" err="1" smtClean="0">
                <a:solidFill>
                  <a:schemeClr val="bg1"/>
                </a:solidFill>
              </a:rPr>
              <a:t>Hemisphere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7092280" y="5013176"/>
            <a:ext cx="1734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Left </a:t>
            </a:r>
            <a:r>
              <a:rPr lang="it-IT" dirty="0" err="1" smtClean="0">
                <a:solidFill>
                  <a:schemeClr val="bg1"/>
                </a:solidFill>
              </a:rPr>
              <a:t>Hemisphere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9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Pietro\Documents\Niguarda\Mediano2015\Paper\Figure4submission_3\Figure5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7"/>
            <a:ext cx="7488832" cy="603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818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9100" y="2413000"/>
            <a:ext cx="8534400" cy="1676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latin typeface="Times New Roman" charset="0"/>
                <a:cs typeface="+mj-cs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Times New Roman" charset="0"/>
                <a:cs typeface="+mj-cs"/>
              </a:rPr>
            </a:br>
            <a:r>
              <a:rPr lang="en-US" dirty="0" smtClean="0">
                <a:solidFill>
                  <a:schemeClr val="tx1"/>
                </a:solidFill>
                <a:latin typeface="Times New Roman" charset="0"/>
                <a:cs typeface="+mj-cs"/>
              </a:rPr>
              <a:t> </a:t>
            </a:r>
            <a:r>
              <a:rPr lang="en-AU" dirty="0" err="1" smtClean="0">
                <a:solidFill>
                  <a:schemeClr val="tx1"/>
                </a:solidFill>
                <a:latin typeface="Times New Roman" charset="0"/>
                <a:cs typeface="+mj-cs"/>
              </a:rPr>
              <a:t>Loughing</a:t>
            </a:r>
            <a:endParaRPr lang="en-AU" dirty="0" smtClean="0">
              <a:solidFill>
                <a:schemeClr val="tx1"/>
              </a:solidFill>
              <a:latin typeface="Times New Roman" charset="0"/>
              <a:cs typeface="+mj-cs"/>
            </a:endParaRPr>
          </a:p>
        </p:txBody>
      </p:sp>
      <p:sp>
        <p:nvSpPr>
          <p:cNvPr id="183193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endParaRPr lang="en-US" dirty="0" smtClean="0">
              <a:cs typeface="+mn-cs"/>
            </a:endParaRPr>
          </a:p>
          <a:p>
            <a:pPr>
              <a:defRPr/>
            </a:pPr>
            <a:endParaRPr lang="en-US" dirty="0" smtClean="0">
              <a:cs typeface="+mn-cs"/>
            </a:endParaRPr>
          </a:p>
          <a:p>
            <a:pPr>
              <a:defRPr/>
            </a:pPr>
            <a:endParaRPr lang="en-US" b="1" dirty="0" smtClean="0">
              <a:latin typeface="Palatino" charset="0"/>
              <a:cs typeface="+mn-cs"/>
            </a:endParaRPr>
          </a:p>
          <a:p>
            <a:pPr>
              <a:defRPr/>
            </a:pPr>
            <a:r>
              <a:rPr lang="en-US" dirty="0" smtClean="0"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914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054" y="0"/>
            <a:ext cx="5622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725" y="196850"/>
            <a:ext cx="6432550" cy="646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02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9289" y="20075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it-IT" sz="2000" dirty="0" smtClean="0">
                <a:latin typeface="Palatino Linotype" panose="02040502050505030304" pitchFamily="18" charset="0"/>
              </a:rPr>
              <a:t>Gamma 50-150Hz </a:t>
            </a:r>
            <a:br>
              <a:rPr lang="it-IT" sz="2000" dirty="0" smtClean="0">
                <a:latin typeface="Palatino Linotype" panose="02040502050505030304" pitchFamily="18" charset="0"/>
              </a:rPr>
            </a:br>
            <a:r>
              <a:rPr lang="it-IT" sz="2000" dirty="0" smtClean="0">
                <a:latin typeface="Palatino Linotype" panose="02040502050505030304" pitchFamily="18" charset="0"/>
              </a:rPr>
              <a:t>time </a:t>
            </a:r>
            <a:r>
              <a:rPr lang="it-IT" sz="2000" dirty="0" err="1" smtClean="0">
                <a:latin typeface="Palatino Linotype" panose="02040502050505030304" pitchFamily="18" charset="0"/>
              </a:rPr>
              <a:t>bins</a:t>
            </a:r>
            <a:r>
              <a:rPr lang="it-IT" sz="2000" dirty="0">
                <a:latin typeface="Palatino Linotype" panose="02040502050505030304" pitchFamily="18" charset="0"/>
              </a:rPr>
              <a:t> </a:t>
            </a:r>
            <a:r>
              <a:rPr lang="it-IT" sz="2000" dirty="0" smtClean="0">
                <a:latin typeface="Palatino Linotype" panose="02040502050505030304" pitchFamily="18" charset="0"/>
              </a:rPr>
              <a:t>250ms – </a:t>
            </a:r>
            <a:br>
              <a:rPr lang="it-IT" sz="2000" dirty="0" smtClean="0">
                <a:latin typeface="Palatino Linotype" panose="02040502050505030304" pitchFamily="18" charset="0"/>
              </a:rPr>
            </a:br>
            <a:r>
              <a:rPr lang="it-IT" sz="2000" dirty="0" smtClean="0">
                <a:latin typeface="Palatino Linotype" panose="02040502050505030304" pitchFamily="18" charset="0"/>
              </a:rPr>
              <a:t>time </a:t>
            </a:r>
            <a:r>
              <a:rPr lang="it-IT" sz="2000" dirty="0" err="1" smtClean="0">
                <a:latin typeface="Palatino Linotype" panose="02040502050505030304" pitchFamily="18" charset="0"/>
              </a:rPr>
              <a:t>window</a:t>
            </a:r>
            <a:r>
              <a:rPr lang="it-IT" sz="2000" dirty="0" smtClean="0">
                <a:latin typeface="Palatino Linotype" panose="02040502050505030304" pitchFamily="18" charset="0"/>
              </a:rPr>
              <a:t> -500 + 2000</a:t>
            </a:r>
            <a:endParaRPr lang="en-US" sz="2000" dirty="0">
              <a:latin typeface="Palatino Linotype" panose="02040502050505030304" pitchFamily="18" charset="0"/>
            </a:endParaRP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37" y="1912711"/>
            <a:ext cx="4350131" cy="4351338"/>
          </a:xfr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l="55136" t="11376" r="27828" b="42470"/>
          <a:stretch/>
        </p:blipFill>
        <p:spPr>
          <a:xfrm>
            <a:off x="6375510" y="2319505"/>
            <a:ext cx="2632760" cy="209385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l="55256" t="11880" r="26955" b="41624"/>
          <a:stretch/>
        </p:blipFill>
        <p:spPr>
          <a:xfrm>
            <a:off x="6377764" y="200758"/>
            <a:ext cx="2622383" cy="201212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/>
          <a:srcRect l="55256" t="11539" r="27532" b="41282"/>
          <a:stretch/>
        </p:blipFill>
        <p:spPr>
          <a:xfrm>
            <a:off x="6377764" y="4519980"/>
            <a:ext cx="2622383" cy="2110153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 rot="16200000">
            <a:off x="5152875" y="990251"/>
            <a:ext cx="2075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Video </a:t>
            </a:r>
            <a:r>
              <a:rPr lang="it-IT" dirty="0" err="1" smtClean="0"/>
              <a:t>Cry</a:t>
            </a:r>
            <a:endParaRPr lang="en-US" dirty="0"/>
          </a:p>
        </p:txBody>
      </p:sp>
      <p:sp>
        <p:nvSpPr>
          <p:cNvPr id="13" name="CasellaDiTesto 12"/>
          <p:cNvSpPr txBox="1"/>
          <p:nvPr/>
        </p:nvSpPr>
        <p:spPr>
          <a:xfrm rot="16200000">
            <a:off x="5152875" y="2920668"/>
            <a:ext cx="2075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Video </a:t>
            </a:r>
            <a:r>
              <a:rPr lang="it-IT" dirty="0" err="1"/>
              <a:t>L</a:t>
            </a:r>
            <a:r>
              <a:rPr lang="it-IT" dirty="0" err="1" smtClean="0"/>
              <a:t>aughter</a:t>
            </a:r>
            <a:endParaRPr lang="en-US" dirty="0"/>
          </a:p>
        </p:txBody>
      </p:sp>
      <p:sp>
        <p:nvSpPr>
          <p:cNvPr id="14" name="CasellaDiTesto 13"/>
          <p:cNvSpPr txBox="1"/>
          <p:nvPr/>
        </p:nvSpPr>
        <p:spPr>
          <a:xfrm rot="16200000">
            <a:off x="5152873" y="5304332"/>
            <a:ext cx="2075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Video </a:t>
            </a:r>
            <a:r>
              <a:rPr lang="it-IT" dirty="0" err="1" smtClean="0"/>
              <a:t>Neutral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19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8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438400"/>
            <a:ext cx="7772400" cy="16764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2"/>
                </a:solidFill>
                <a:latin typeface="Times New Roman" charset="0"/>
                <a:cs typeface="+mj-cs"/>
              </a:rPr>
              <a:t>The end</a:t>
            </a:r>
          </a:p>
        </p:txBody>
      </p:sp>
      <p:sp>
        <p:nvSpPr>
          <p:cNvPr id="14878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b="1" smtClean="0">
              <a:latin typeface="Palatino" charset="0"/>
              <a:cs typeface="+mn-cs"/>
            </a:endParaRPr>
          </a:p>
          <a:p>
            <a:pPr>
              <a:defRPr/>
            </a:pPr>
            <a:r>
              <a:rPr lang="en-US" smtClean="0"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254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6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505517" y="2416480"/>
            <a:ext cx="9459017" cy="1947981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latin typeface="Times New Roman" charset="0"/>
                <a:cs typeface="+mj-cs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Times New Roman" charset="0"/>
                <a:cs typeface="+mj-cs"/>
              </a:rPr>
            </a:br>
            <a:r>
              <a:rPr lang="en-US" dirty="0" smtClean="0">
                <a:solidFill>
                  <a:schemeClr val="tx1"/>
                </a:solidFill>
                <a:latin typeface="Times New Roman" charset="0"/>
                <a:cs typeface="+mj-cs"/>
              </a:rPr>
              <a:t> 		Visual properties of area F5</a:t>
            </a:r>
          </a:p>
        </p:txBody>
      </p:sp>
      <p:sp>
        <p:nvSpPr>
          <p:cNvPr id="15206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b="1" smtClean="0">
              <a:latin typeface="Palatino" charset="0"/>
              <a:cs typeface="+mn-cs"/>
            </a:endParaRPr>
          </a:p>
          <a:p>
            <a:pPr>
              <a:defRPr/>
            </a:pPr>
            <a:r>
              <a:rPr lang="en-US" smtClean="0"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9720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0075" y="1122363"/>
            <a:ext cx="7772400" cy="5461000"/>
          </a:xfrm>
        </p:spPr>
        <p:txBody>
          <a:bodyPr/>
          <a:lstStyle/>
          <a:p>
            <a:pPr algn="l">
              <a:defRPr/>
            </a:pPr>
            <a:r>
              <a:rPr lang="en-US" sz="3200" u="sng" dirty="0" smtClean="0">
                <a:solidFill>
                  <a:schemeClr val="tx1"/>
                </a:solidFill>
                <a:latin typeface="Times New Roman" charset="0"/>
                <a:cs typeface="+mj-cs"/>
              </a:rPr>
              <a:t>Premotor  Area F5   </a:t>
            </a:r>
            <a:r>
              <a:rPr lang="en-US" sz="3200" dirty="0" smtClean="0">
                <a:solidFill>
                  <a:schemeClr val="tx1"/>
                </a:solidFill>
                <a:latin typeface="Times New Roman" charset="0"/>
                <a:cs typeface="+mj-cs"/>
              </a:rPr>
              <a:t>=     676</a:t>
            </a:r>
            <a:br>
              <a:rPr lang="en-US" sz="3200" dirty="0" smtClean="0">
                <a:solidFill>
                  <a:schemeClr val="tx1"/>
                </a:solidFill>
                <a:latin typeface="Times New Roman" charset="0"/>
                <a:cs typeface="+mj-cs"/>
              </a:rPr>
            </a:br>
            <a:r>
              <a:rPr lang="en-US" sz="3200" dirty="0" smtClean="0">
                <a:solidFill>
                  <a:schemeClr val="tx1"/>
                </a:solidFill>
                <a:latin typeface="Times New Roman" charset="0"/>
                <a:cs typeface="+mj-cs"/>
              </a:rPr>
              <a:t/>
            </a:r>
            <a:br>
              <a:rPr lang="en-US" sz="3200" dirty="0" smtClean="0">
                <a:solidFill>
                  <a:schemeClr val="tx1"/>
                </a:solidFill>
                <a:latin typeface="Times New Roman" charset="0"/>
                <a:cs typeface="+mj-cs"/>
              </a:rPr>
            </a:br>
            <a:r>
              <a:rPr lang="en-US" sz="3200" dirty="0" smtClean="0">
                <a:solidFill>
                  <a:schemeClr val="tx1"/>
                </a:solidFill>
                <a:latin typeface="Times New Roman" charset="0"/>
                <a:cs typeface="+mj-cs"/>
              </a:rPr>
              <a:t> Purely motor 	       =    438</a:t>
            </a:r>
            <a:br>
              <a:rPr lang="en-US" sz="3200" dirty="0" smtClean="0">
                <a:solidFill>
                  <a:schemeClr val="tx1"/>
                </a:solidFill>
                <a:latin typeface="Times New Roman" charset="0"/>
                <a:cs typeface="+mj-cs"/>
              </a:rPr>
            </a:br>
            <a:r>
              <a:rPr lang="en-US" sz="3200" dirty="0">
                <a:solidFill>
                  <a:schemeClr val="tx1"/>
                </a:solidFill>
                <a:latin typeface="Times New Roman" charset="0"/>
                <a:cs typeface="+mj-cs"/>
              </a:rPr>
              <a:t/>
            </a:r>
            <a:br>
              <a:rPr lang="en-US" sz="3200" dirty="0">
                <a:solidFill>
                  <a:schemeClr val="tx1"/>
                </a:solidFill>
                <a:latin typeface="Times New Roman" charset="0"/>
                <a:cs typeface="+mj-cs"/>
              </a:rPr>
            </a:br>
            <a:r>
              <a:rPr lang="en-US" sz="3200" dirty="0" smtClean="0">
                <a:solidFill>
                  <a:schemeClr val="tx1"/>
                </a:solidFill>
                <a:latin typeface="Times New Roman" charset="0"/>
                <a:cs typeface="+mj-cs"/>
              </a:rPr>
              <a:t> Canonical neurons   =    108</a:t>
            </a:r>
            <a:br>
              <a:rPr lang="en-US" sz="3200" dirty="0" smtClean="0">
                <a:solidFill>
                  <a:schemeClr val="tx1"/>
                </a:solidFill>
                <a:latin typeface="Times New Roman" charset="0"/>
                <a:cs typeface="+mj-cs"/>
              </a:rPr>
            </a:br>
            <a:r>
              <a:rPr lang="en-US" sz="3200" dirty="0">
                <a:solidFill>
                  <a:schemeClr val="tx1"/>
                </a:solidFill>
                <a:latin typeface="Times New Roman" charset="0"/>
                <a:cs typeface="+mj-cs"/>
              </a:rPr>
              <a:t/>
            </a:r>
            <a:br>
              <a:rPr lang="en-US" sz="3200" dirty="0">
                <a:solidFill>
                  <a:schemeClr val="tx1"/>
                </a:solidFill>
                <a:latin typeface="Times New Roman" charset="0"/>
                <a:cs typeface="+mj-cs"/>
              </a:rPr>
            </a:br>
            <a:r>
              <a:rPr lang="en-US" sz="3200" dirty="0" smtClean="0">
                <a:solidFill>
                  <a:schemeClr val="tx1"/>
                </a:solidFill>
                <a:latin typeface="Times New Roman" charset="0"/>
                <a:cs typeface="+mj-cs"/>
              </a:rPr>
              <a:t> Mirror neuron          =    138 	 </a:t>
            </a:r>
            <a:br>
              <a:rPr lang="en-US" sz="3200" dirty="0" smtClean="0">
                <a:solidFill>
                  <a:schemeClr val="tx1"/>
                </a:solidFill>
                <a:latin typeface="Times New Roman" charset="0"/>
                <a:cs typeface="+mj-cs"/>
              </a:rPr>
            </a:br>
            <a:endParaRPr lang="en-US" sz="3200" dirty="0" smtClean="0">
              <a:solidFill>
                <a:schemeClr val="tx1"/>
              </a:solidFill>
              <a:latin typeface="Times New Roman" charset="0"/>
              <a:cs typeface="+mj-cs"/>
            </a:endParaRPr>
          </a:p>
        </p:txBody>
      </p:sp>
      <p:sp>
        <p:nvSpPr>
          <p:cNvPr id="1561603" name="Rectangle 3"/>
          <p:cNvSpPr>
            <a:spLocks noGrp="1" noChangeArrowheads="1"/>
          </p:cNvSpPr>
          <p:nvPr>
            <p:ph type="subTitle" idx="1"/>
          </p:nvPr>
        </p:nvSpPr>
        <p:spPr>
          <a:xfrm flipV="1">
            <a:off x="391942" y="5892800"/>
            <a:ext cx="8752058" cy="551642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dirty="0" smtClean="0">
                <a:cs typeface="+mn-cs"/>
              </a:rPr>
              <a:t>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57012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6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505517" y="2416480"/>
            <a:ext cx="9459017" cy="1947981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latin typeface="Times New Roman" charset="0"/>
                <a:cs typeface="+mj-cs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Times New Roman" charset="0"/>
                <a:cs typeface="+mj-cs"/>
              </a:rPr>
            </a:br>
            <a:r>
              <a:rPr lang="en-US" dirty="0" smtClean="0">
                <a:solidFill>
                  <a:schemeClr val="tx1"/>
                </a:solidFill>
                <a:latin typeface="Times New Roman" charset="0"/>
                <a:cs typeface="+mj-cs"/>
              </a:rPr>
              <a:t> 		Mirror neurons</a:t>
            </a:r>
          </a:p>
        </p:txBody>
      </p:sp>
      <p:sp>
        <p:nvSpPr>
          <p:cNvPr id="152064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b="1" smtClean="0">
              <a:latin typeface="Palatino" charset="0"/>
              <a:cs typeface="+mn-cs"/>
            </a:endParaRPr>
          </a:p>
          <a:p>
            <a:pPr>
              <a:defRPr/>
            </a:pPr>
            <a:r>
              <a:rPr lang="en-US" smtClean="0"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554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0610" name="Picture 1026" descr="22-01-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204788"/>
            <a:ext cx="6229350" cy="644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22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438400"/>
            <a:ext cx="7772400" cy="16764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latin typeface="Times New Roman" charset="0"/>
                <a:cs typeface="+mj-cs"/>
              </a:rPr>
              <a:t>What is the functional role of mirror neurons in F5?</a:t>
            </a:r>
          </a:p>
        </p:txBody>
      </p:sp>
      <p:sp>
        <p:nvSpPr>
          <p:cNvPr id="17029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smtClean="0">
              <a:cs typeface="+mn-cs"/>
            </a:endParaRPr>
          </a:p>
          <a:p>
            <a:pPr>
              <a:defRPr/>
            </a:pPr>
            <a:endParaRPr lang="en-US" b="1" smtClean="0">
              <a:latin typeface="Palatino" charset="0"/>
              <a:cs typeface="+mn-cs"/>
            </a:endParaRPr>
          </a:p>
          <a:p>
            <a:pPr>
              <a:defRPr/>
            </a:pPr>
            <a:r>
              <a:rPr lang="en-US" smtClean="0"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3828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20308</TotalTime>
  <Words>217</Words>
  <Application>Microsoft Office PowerPoint</Application>
  <PresentationFormat>Presentazione su schermo (4:3)</PresentationFormat>
  <Paragraphs>149</Paragraphs>
  <Slides>41</Slides>
  <Notes>35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9" baseType="lpstr">
      <vt:lpstr>ＭＳ Ｐゴシック</vt:lpstr>
      <vt:lpstr>Arial</vt:lpstr>
      <vt:lpstr>Calibri</vt:lpstr>
      <vt:lpstr>Palatino</vt:lpstr>
      <vt:lpstr>Palatino Linotype</vt:lpstr>
      <vt:lpstr>Times</vt:lpstr>
      <vt:lpstr>Times New Roman</vt:lpstr>
      <vt:lpstr>Tema di Office</vt:lpstr>
      <vt:lpstr>Il meccanismo specchio</vt:lpstr>
      <vt:lpstr>Presentazione standard di PowerPoint</vt:lpstr>
      <vt:lpstr>Presentazione standard di PowerPoint</vt:lpstr>
      <vt:lpstr>Presentazione standard di PowerPoint</vt:lpstr>
      <vt:lpstr>    Visual properties of area F5</vt:lpstr>
      <vt:lpstr>Premotor  Area F5   =     676   Purely motor         =    438   Canonical neurons   =    108   Mirror neuron          =    138    </vt:lpstr>
      <vt:lpstr>    Mirror neurons</vt:lpstr>
      <vt:lpstr>Presentazione standard di PowerPoint</vt:lpstr>
      <vt:lpstr>What is the functional role of mirror neurons in F5?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Brain imaging techniques</vt:lpstr>
      <vt:lpstr>Presentazione standard di PowerPoint</vt:lpstr>
      <vt:lpstr>Presentazione standard di PowerPoint</vt:lpstr>
      <vt:lpstr> Brain imaging experiments in humans</vt:lpstr>
      <vt:lpstr>Presentazione standard di PowerPoint</vt:lpstr>
      <vt:lpstr>Presentazione standard di PowerPoint</vt:lpstr>
      <vt:lpstr>Presentazione standard di PowerPoint</vt:lpstr>
      <vt:lpstr> Tool use and ideomotor apraxia</vt:lpstr>
      <vt:lpstr>Which are the actions that we understand using the mirror mechanism ?</vt:lpstr>
      <vt:lpstr>Presentazione standard di PowerPoint</vt:lpstr>
      <vt:lpstr>Presentazione standard di PowerPoint</vt:lpstr>
      <vt:lpstr>Presentazione standard di PowerPoint</vt:lpstr>
      <vt:lpstr> </vt:lpstr>
      <vt:lpstr>Presentazione standard di PowerPoint</vt:lpstr>
      <vt:lpstr> </vt:lpstr>
      <vt:lpstr>Presentazione standard di PowerPoint</vt:lpstr>
      <vt:lpstr>Presentazione standard di PowerPoint</vt:lpstr>
      <vt:lpstr>Presentazione standard di PowerPoint</vt:lpstr>
      <vt:lpstr> Stereo-EEG</vt:lpstr>
      <vt:lpstr>Presentazione standard di PowerPoint</vt:lpstr>
      <vt:lpstr>La quarta dimensione</vt:lpstr>
      <vt:lpstr> Neuroimaging map</vt:lpstr>
      <vt:lpstr>Median nerve stimulation</vt:lpstr>
      <vt:lpstr>Presentazione standard di PowerPoint</vt:lpstr>
      <vt:lpstr>  Loughing</vt:lpstr>
      <vt:lpstr>Presentazione standard di PowerPoint</vt:lpstr>
      <vt:lpstr>Gamma 50-150Hz  time bins 250ms –  time window -500 + 2000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Giacomo Rizzolatti</dc:creator>
  <cp:lastModifiedBy>Utente Windows</cp:lastModifiedBy>
  <cp:revision>261</cp:revision>
  <dcterms:created xsi:type="dcterms:W3CDTF">2013-08-27T16:45:15Z</dcterms:created>
  <dcterms:modified xsi:type="dcterms:W3CDTF">2017-11-20T14:46:49Z</dcterms:modified>
</cp:coreProperties>
</file>